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0"/>
  </p:notesMasterIdLst>
  <p:sldIdLst>
    <p:sldId id="272" r:id="rId3"/>
    <p:sldId id="273" r:id="rId4"/>
    <p:sldId id="321" r:id="rId5"/>
    <p:sldId id="322" r:id="rId6"/>
    <p:sldId id="323" r:id="rId7"/>
    <p:sldId id="307" r:id="rId8"/>
    <p:sldId id="309" r:id="rId9"/>
    <p:sldId id="310" r:id="rId10"/>
    <p:sldId id="311" r:id="rId11"/>
    <p:sldId id="312" r:id="rId12"/>
    <p:sldId id="313" r:id="rId13"/>
    <p:sldId id="314" r:id="rId14"/>
    <p:sldId id="317" r:id="rId15"/>
    <p:sldId id="320" r:id="rId16"/>
    <p:sldId id="318" r:id="rId17"/>
    <p:sldId id="319" r:id="rId18"/>
    <p:sldId id="30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EB20A316-EF10-4F49-9056-6C7ECB4BEA8F}">
          <p14:sldIdLst>
            <p14:sldId id="272"/>
          </p14:sldIdLst>
        </p14:section>
        <p14:section name="目录" id="{4A0B3374-DCEC-45DF-BD17-B438310ED16A}">
          <p14:sldIdLst>
            <p14:sldId id="273"/>
          </p14:sldIdLst>
        </p14:section>
        <p14:section name="内容" id="{B8864826-8917-4D65-A253-9BDB0486032C}">
          <p14:sldIdLst>
            <p14:sldId id="321"/>
            <p14:sldId id="322"/>
            <p14:sldId id="323"/>
            <p14:sldId id="307"/>
            <p14:sldId id="309"/>
            <p14:sldId id="310"/>
            <p14:sldId id="311"/>
            <p14:sldId id="312"/>
            <p14:sldId id="313"/>
            <p14:sldId id="314"/>
            <p14:sldId id="317"/>
            <p14:sldId id="320"/>
            <p14:sldId id="318"/>
            <p14:sldId id="319"/>
          </p14:sldIdLst>
        </p14:section>
        <p14:section name="结尾" id="{1B2AA7D9-86AE-4D4B-A018-B8EA0BBB78B4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9797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1" autoAdjust="0"/>
    <p:restoredTop sz="95380" autoAdjust="0"/>
  </p:normalViewPr>
  <p:slideViewPr>
    <p:cSldViewPr snapToGrid="0">
      <p:cViewPr varScale="1">
        <p:scale>
          <a:sx n="82" d="100"/>
          <a:sy n="82" d="100"/>
        </p:scale>
        <p:origin x="57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5AC8C-7317-4006-8EE6-926931B6DB32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64C14-050E-4AEF-B1DC-347CDA21A8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2BA1-8CEE-4017-9741-51059BCCC09F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 b="1">
                <a:solidFill>
                  <a:srgbClr val="FF0000"/>
                </a:solidFill>
                <a:latin typeface="Britannic Bold" panose="020B0903060703020204" pitchFamily="34" charset="0"/>
              </a:defRPr>
            </a:lvl1pPr>
          </a:lstStyle>
          <a:p>
            <a:fld id="{C74424CD-22D0-4823-B701-6AF4DE6434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679B-5557-4068-951A-C282EC4C26D4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72F0-52DC-439C-BAF2-D2EACBCE4E22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263D4-0E7E-4E9B-9227-A503B459D30E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4D89-0A28-4DBA-8C26-712808E324DA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521E-9E44-4389-8D08-05D4A5D27ADD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80023-A33D-43A0-8FFD-90373C0D3771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D3EBD-FCEC-4D95-87A5-335299965AF8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4840-41F1-4A95-A0BE-952CFE4AEDF1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>
            <a:lvl1pPr algn="l">
              <a:defRPr sz="1400" b="1">
                <a:solidFill>
                  <a:srgbClr val="FF0000"/>
                </a:solidFill>
                <a:latin typeface="Britannic Bold" panose="020B0903060703020204" pitchFamily="34" charset="0"/>
              </a:defRPr>
            </a:lvl1pPr>
          </a:lstStyle>
          <a:p>
            <a:fld id="{C74424CD-22D0-4823-B701-6AF4DE6434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D6-119E-4108-9C43-1AA36E7547D4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09DD3-AFCD-4777-AC7D-C4DE9A45385D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4EDE4-0E67-4CEC-A65A-3EAB1CF50D2F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424CD-22D0-4823-B701-6AF4DE6434B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098" y="6092384"/>
            <a:ext cx="2288030" cy="6358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5.png"/><Relationship Id="rId7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04433" y="2386878"/>
            <a:ext cx="7850238" cy="1410073"/>
          </a:xfrm>
        </p:spPr>
        <p:txBody>
          <a:bodyPr>
            <a:noAutofit/>
          </a:bodyPr>
          <a:lstStyle/>
          <a:p>
            <a:pPr algn="l"/>
            <a:r>
              <a:rPr lang="en-US" altLang="zh-CN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electronics device in ordinary life</a:t>
            </a:r>
            <a:endParaRPr lang="zh-CN" altLang="en-US" sz="4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04433" y="1630160"/>
            <a:ext cx="5009322" cy="889089"/>
          </a:xfrm>
        </p:spPr>
        <p:txBody>
          <a:bodyPr>
            <a:normAutofit/>
          </a:bodyPr>
          <a:lstStyle/>
          <a:p>
            <a:pPr algn="l"/>
            <a:r>
              <a:rPr lang="en-US" altLang="zh-CN" sz="40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Seminar #1 Report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任意多边形 35"/>
          <p:cNvSpPr/>
          <p:nvPr/>
        </p:nvSpPr>
        <p:spPr>
          <a:xfrm rot="5400000">
            <a:off x="-118335" y="893684"/>
            <a:ext cx="4400343" cy="2612976"/>
          </a:xfrm>
          <a:custGeom>
            <a:avLst/>
            <a:gdLst>
              <a:gd name="connsiteX0" fmla="*/ 0 w 4400343"/>
              <a:gd name="connsiteY0" fmla="*/ 2612976 h 2612976"/>
              <a:gd name="connsiteX1" fmla="*/ 0 w 4400343"/>
              <a:gd name="connsiteY1" fmla="*/ 0 h 2612976"/>
              <a:gd name="connsiteX2" fmla="*/ 3093855 w 4400343"/>
              <a:gd name="connsiteY2" fmla="*/ 0 h 2612976"/>
              <a:gd name="connsiteX3" fmla="*/ 4400343 w 4400343"/>
              <a:gd name="connsiteY3" fmla="*/ 1306488 h 2612976"/>
              <a:gd name="connsiteX4" fmla="*/ 3093855 w 4400343"/>
              <a:gd name="connsiteY4" fmla="*/ 2612976 h 261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343" h="2612976">
                <a:moveTo>
                  <a:pt x="0" y="2612976"/>
                </a:moveTo>
                <a:lnTo>
                  <a:pt x="0" y="0"/>
                </a:lnTo>
                <a:lnTo>
                  <a:pt x="3093855" y="0"/>
                </a:lnTo>
                <a:cubicBezTo>
                  <a:pt x="3815408" y="0"/>
                  <a:pt x="4400343" y="584935"/>
                  <a:pt x="4400343" y="1306488"/>
                </a:cubicBezTo>
                <a:cubicBezTo>
                  <a:pt x="4400343" y="2028041"/>
                  <a:pt x="3815408" y="2612976"/>
                  <a:pt x="3093855" y="2612976"/>
                </a:cubicBezTo>
                <a:close/>
              </a:path>
            </a:pathLst>
          </a:custGeom>
          <a:gradFill>
            <a:gsLst>
              <a:gs pos="0">
                <a:srgbClr val="8E040D"/>
              </a:gs>
              <a:gs pos="100000">
                <a:srgbClr val="E40613"/>
              </a:gs>
            </a:gsLst>
            <a:lin ang="10800000" scaled="0"/>
          </a:gradFill>
          <a:ln w="25400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19837" y="1843246"/>
            <a:ext cx="2323999" cy="232399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 w="19050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279400" dist="152400" dir="2700000" sx="102000" sy="102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76636" r="53439"/>
          <a:stretch>
            <a:fillRect/>
          </a:stretch>
        </p:blipFill>
        <p:spPr bwMode="auto">
          <a:xfrm>
            <a:off x="915501" y="511816"/>
            <a:ext cx="2332671" cy="65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7" t="7404" r="17787" b="7404"/>
          <a:stretch>
            <a:fillRect/>
          </a:stretch>
        </p:blipFill>
        <p:spPr>
          <a:xfrm>
            <a:off x="1220745" y="2150754"/>
            <a:ext cx="1722182" cy="1722182"/>
          </a:xfrm>
          <a:custGeom>
            <a:avLst/>
            <a:gdLst>
              <a:gd name="connsiteX0" fmla="*/ 1944000 w 3888000"/>
              <a:gd name="connsiteY0" fmla="*/ 0 h 3888000"/>
              <a:gd name="connsiteX1" fmla="*/ 3888000 w 3888000"/>
              <a:gd name="connsiteY1" fmla="*/ 1944000 h 3888000"/>
              <a:gd name="connsiteX2" fmla="*/ 1944000 w 3888000"/>
              <a:gd name="connsiteY2" fmla="*/ 3888000 h 3888000"/>
              <a:gd name="connsiteX3" fmla="*/ 0 w 3888000"/>
              <a:gd name="connsiteY3" fmla="*/ 1944000 h 3888000"/>
              <a:gd name="connsiteX4" fmla="*/ 1944000 w 3888000"/>
              <a:gd name="connsiteY4" fmla="*/ 0 h 38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8000" h="3888000">
                <a:moveTo>
                  <a:pt x="1944000" y="0"/>
                </a:moveTo>
                <a:cubicBezTo>
                  <a:pt x="3017642" y="0"/>
                  <a:pt x="3888000" y="870358"/>
                  <a:pt x="3888000" y="1944000"/>
                </a:cubicBezTo>
                <a:cubicBezTo>
                  <a:pt x="3888000" y="3017642"/>
                  <a:pt x="3017642" y="3888000"/>
                  <a:pt x="1944000" y="3888000"/>
                </a:cubicBezTo>
                <a:cubicBezTo>
                  <a:pt x="870358" y="3888000"/>
                  <a:pt x="0" y="3017642"/>
                  <a:pt x="0" y="1944000"/>
                </a:cubicBezTo>
                <a:cubicBezTo>
                  <a:pt x="0" y="870358"/>
                  <a:pt x="870358" y="0"/>
                  <a:pt x="1944000" y="0"/>
                </a:cubicBezTo>
                <a:close/>
              </a:path>
            </a:pathLst>
          </a:custGeom>
        </p:spPr>
      </p:pic>
      <p:cxnSp>
        <p:nvCxnSpPr>
          <p:cNvPr id="24" name="直接连接符 23"/>
          <p:cNvCxnSpPr>
            <a:endCxn id="4" idx="1"/>
          </p:cNvCxnSpPr>
          <p:nvPr/>
        </p:nvCxnSpPr>
        <p:spPr>
          <a:xfrm>
            <a:off x="548338" y="6241897"/>
            <a:ext cx="788767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436014" y="6059334"/>
            <a:ext cx="1336285" cy="365125"/>
          </a:xfrm>
        </p:spPr>
        <p:txBody>
          <a:bodyPr/>
          <a:lstStyle/>
          <a:p>
            <a:pPr algn="ctr"/>
            <a:fld id="{5C7B5C18-5066-4818-AA7D-D33CFD2CE4DF}" type="datetime1">
              <a:rPr lang="zh-CN" altLang="en-US" sz="18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2020/10/13</a:t>
            </a:fld>
            <a:endParaRPr lang="zh-CN" altLang="en-US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>
            <a:stCxn id="4" idx="3"/>
          </p:cNvCxnSpPr>
          <p:nvPr/>
        </p:nvCxnSpPr>
        <p:spPr>
          <a:xfrm flipV="1">
            <a:off x="9772299" y="6235393"/>
            <a:ext cx="1982372" cy="65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857627"/>
              </p:ext>
            </p:extLst>
          </p:nvPr>
        </p:nvGraphicFramePr>
        <p:xfrm>
          <a:off x="4049086" y="3874734"/>
          <a:ext cx="6714399" cy="1105872"/>
        </p:xfrm>
        <a:graphic>
          <a:graphicData uri="http://schemas.openxmlformats.org/drawingml/2006/table">
            <a:tbl>
              <a:tblPr firstRow="1" bandRow="1"/>
              <a:tblGrid>
                <a:gridCol w="72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4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9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987">
                <a:tc rowSpan="3">
                  <a:txBody>
                    <a:bodyPr/>
                    <a:lstStyle/>
                    <a:p>
                      <a:endParaRPr lang="en-US" altLang="zh-CN" sz="2000" dirty="0"/>
                    </a:p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810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Nie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Yongxin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Make the ppt &amp; collect the data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5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Chang Yi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Make the ppt &amp; collect the data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05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Xiaoliang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Make the ppt &amp; collect the data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42EF7C-F667-439E-8984-57EE890A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7" y="4810704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39371" y="241150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18883" y="2993119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56435" y="3619985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33051" y="42065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47090" y="4830382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971437" y="495359"/>
            <a:ext cx="9339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Circuit diagram</a:t>
            </a:r>
          </a:p>
        </p:txBody>
      </p:sp>
      <p:pic>
        <p:nvPicPr>
          <p:cNvPr id="25" name="图片 24" descr="C:\Users\96547\AppData\Roaming\Tencent\Users\965475717\TIM\WinTemp\RichOle\HIB$R)S7_2{U)JHI%(Q5IFB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0188" y="1040136"/>
            <a:ext cx="8631988" cy="515403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日期占位符 26">
            <a:extLst>
              <a:ext uri="{FF2B5EF4-FFF2-40B4-BE49-F238E27FC236}">
                <a16:creationId xmlns:a16="http://schemas.microsoft.com/office/drawing/2014/main" id="{F4F33AFA-3545-4BE6-92B2-E8174A0E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7FB6-DB53-47CD-AAFC-93DDED05BDB7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F30039-85E8-49AD-B362-FFACE174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7" y="4810704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39371" y="241150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18883" y="2993119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56435" y="3619985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33051" y="42065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47090" y="4830382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857855" y="983659"/>
            <a:ext cx="9339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Control circuit schematic diagram</a:t>
            </a:r>
          </a:p>
        </p:txBody>
      </p:sp>
      <p:pic>
        <p:nvPicPr>
          <p:cNvPr id="26" name="图片 25"/>
          <p:cNvPicPr/>
          <p:nvPr/>
        </p:nvPicPr>
        <p:blipFill>
          <a:blip r:embed="rId6"/>
          <a:stretch>
            <a:fillRect/>
          </a:stretch>
        </p:blipFill>
        <p:spPr>
          <a:xfrm>
            <a:off x="1857855" y="1658441"/>
            <a:ext cx="8939099" cy="423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日期占位符 26">
            <a:extLst>
              <a:ext uri="{FF2B5EF4-FFF2-40B4-BE49-F238E27FC236}">
                <a16:creationId xmlns:a16="http://schemas.microsoft.com/office/drawing/2014/main" id="{53274570-096C-4B2F-8CD2-4C457F75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BA11-102C-45B9-BC70-B8BACCC7411D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5DEA4C-4792-4DD4-8833-74A0C442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7" y="4810704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39371" y="241150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18883" y="2993119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56435" y="3619985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33051" y="42065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47090" y="4830382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857855" y="983659"/>
            <a:ext cx="9339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Introductory remarks</a:t>
            </a:r>
          </a:p>
        </p:txBody>
      </p:sp>
      <p:sp>
        <p:nvSpPr>
          <p:cNvPr id="9" name="矩形 8"/>
          <p:cNvSpPr/>
          <p:nvPr/>
        </p:nvSpPr>
        <p:spPr>
          <a:xfrm>
            <a:off x="2178286" y="1680993"/>
            <a:ext cx="4996237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altLang="zh-CN" sz="2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Varistor. 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altLang="zh-CN" sz="2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Inductance coil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altLang="zh-CN" sz="2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Rectifier bridge.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altLang="zh-CN" sz="2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Filter capacitor.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altLang="zh-CN" sz="2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Temperature probe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altLang="zh-CN" sz="2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High power switch tube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altLang="zh-CN" sz="2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Switching transformer 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AutoNum type="arabicParenBoth"/>
            </a:pPr>
            <a:r>
              <a:rPr lang="en-US" altLang="zh-CN" sz="2800" kern="1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Secondary rectifier tube</a:t>
            </a: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AutoNum type="arabicParenBoth"/>
            </a:pPr>
            <a:endParaRPr lang="zh-CN" altLang="zh-CN" sz="2800" kern="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日期占位符 26">
            <a:extLst>
              <a:ext uri="{FF2B5EF4-FFF2-40B4-BE49-F238E27FC236}">
                <a16:creationId xmlns:a16="http://schemas.microsoft.com/office/drawing/2014/main" id="{01B83BBF-20D1-40CD-8F6A-4A24C6F42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92F9-2D05-4E8F-B3D2-141D8B60A981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58417B-80EE-4CC2-A2E2-DE4BD33D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" y="5413334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39371" y="241150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18883" y="2993119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56435" y="3619985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33051" y="42065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15435" y="4799790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857855" y="983659"/>
            <a:ext cx="9339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Component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303" y="1568434"/>
            <a:ext cx="7440150" cy="4941453"/>
          </a:xfrm>
          <a:prstGeom prst="rect">
            <a:avLst/>
          </a:prstGeom>
        </p:spPr>
      </p:pic>
      <p:sp>
        <p:nvSpPr>
          <p:cNvPr id="27" name="日期占位符 26">
            <a:extLst>
              <a:ext uri="{FF2B5EF4-FFF2-40B4-BE49-F238E27FC236}">
                <a16:creationId xmlns:a16="http://schemas.microsoft.com/office/drawing/2014/main" id="{58BCF1F1-5DF3-4904-8963-62C0ED9EF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E00E-EDC2-4273-848F-1378D9AA2BBA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94C419-4FDA-462C-8371-5D84A2FB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" y="5413334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39371" y="241150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18883" y="2993119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56435" y="3619985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33051" y="42065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15435" y="4799790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E920199-4F61-4511-BDCE-3B4B6EC45D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428" b="-335"/>
          <a:stretch/>
        </p:blipFill>
        <p:spPr>
          <a:xfrm>
            <a:off x="1624535" y="121387"/>
            <a:ext cx="8609455" cy="594765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3100867-0DA6-4B0A-A03B-336FA3F2A781}"/>
              </a:ext>
            </a:extLst>
          </p:cNvPr>
          <p:cNvSpPr/>
          <p:nvPr/>
        </p:nvSpPr>
        <p:spPr>
          <a:xfrm>
            <a:off x="1836815" y="581982"/>
            <a:ext cx="51970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Bridge rectifier circuit</a:t>
            </a:r>
          </a:p>
        </p:txBody>
      </p:sp>
      <p:sp>
        <p:nvSpPr>
          <p:cNvPr id="28" name="日期占位符 27">
            <a:extLst>
              <a:ext uri="{FF2B5EF4-FFF2-40B4-BE49-F238E27FC236}">
                <a16:creationId xmlns:a16="http://schemas.microsoft.com/office/drawing/2014/main" id="{61BF6EF4-E8AB-435D-8D86-19311B9B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1D85A-85C8-47EA-A79C-75DC4798A67E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209180-46F2-4320-99B9-1272C1E8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7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" y="5413334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39371" y="241150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18883" y="2993119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56435" y="3619985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33051" y="42065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15435" y="4799790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903291" y="616065"/>
            <a:ext cx="31884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Component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KBP408G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145" y="2016167"/>
            <a:ext cx="3188484" cy="12010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6116" y="1571925"/>
            <a:ext cx="7163063" cy="4689628"/>
          </a:xfrm>
          <a:prstGeom prst="rect">
            <a:avLst/>
          </a:prstGeom>
        </p:spPr>
      </p:pic>
      <p:sp>
        <p:nvSpPr>
          <p:cNvPr id="28" name="日期占位符 27">
            <a:extLst>
              <a:ext uri="{FF2B5EF4-FFF2-40B4-BE49-F238E27FC236}">
                <a16:creationId xmlns:a16="http://schemas.microsoft.com/office/drawing/2014/main" id="{7204E138-D34B-441A-B638-783F8F62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98E1-F7AE-46DE-8F5D-DDFACB685409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9823D2-78EB-46FC-AC85-C9966DB9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629" y="1531662"/>
            <a:ext cx="5218628" cy="224961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760" y="4145592"/>
            <a:ext cx="5328366" cy="224961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" y="5413334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39371" y="241150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18883" y="2993119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56435" y="3619985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33051" y="42065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15435" y="4799790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869213" y="225405"/>
            <a:ext cx="80642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KBP408G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6115" y="866038"/>
            <a:ext cx="5038383" cy="30925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1172" y="4060845"/>
            <a:ext cx="5097240" cy="2068531"/>
          </a:xfrm>
          <a:prstGeom prst="rect">
            <a:avLst/>
          </a:prstGeom>
        </p:spPr>
      </p:pic>
      <p:sp>
        <p:nvSpPr>
          <p:cNvPr id="30" name="日期占位符 29">
            <a:extLst>
              <a:ext uri="{FF2B5EF4-FFF2-40B4-BE49-F238E27FC236}">
                <a16:creationId xmlns:a16="http://schemas.microsoft.com/office/drawing/2014/main" id="{AD9B81FA-C9EA-4D9E-A070-BA6BDE5F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25708-403D-4F78-A99D-166526978041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53BCA8-211C-4E0B-B1ED-83A5296B2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49" y="1299114"/>
            <a:ext cx="3228277" cy="322827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35369" y="611403"/>
            <a:ext cx="43410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Questioning session</a:t>
            </a:r>
          </a:p>
        </p:txBody>
      </p:sp>
      <p:sp>
        <p:nvSpPr>
          <p:cNvPr id="33" name="矩形 32"/>
          <p:cNvSpPr/>
          <p:nvPr/>
        </p:nvSpPr>
        <p:spPr>
          <a:xfrm>
            <a:off x="2699025" y="4349159"/>
            <a:ext cx="62307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/>
              <a:t>Your questions and </a:t>
            </a:r>
          </a:p>
          <a:p>
            <a:pPr algn="ctr"/>
            <a:r>
              <a:rPr lang="en-US" altLang="zh-CN" sz="3200" dirty="0"/>
              <a:t>your valuable comments</a:t>
            </a:r>
          </a:p>
          <a:p>
            <a:pPr algn="ctr"/>
            <a:r>
              <a:rPr lang="en-US" altLang="zh-CN" sz="3200" dirty="0"/>
              <a:t> are welcome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53F26C7-51EB-4E12-BF0D-CD91DF50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7314-EED5-413A-9458-6D7A5FEB8E5A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E3C84A-7E13-4F71-B745-5A4F319C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44" y="1152110"/>
            <a:ext cx="2857500" cy="2857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60102" y="4471503"/>
            <a:ext cx="2332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category</a:t>
            </a:r>
            <a:endParaRPr lang="zh-CN" altLang="en-US" sz="4000" b="1" dirty="0">
              <a:solidFill>
                <a:srgbClr val="C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7330939" y="546540"/>
            <a:ext cx="387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Brief introduction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7330940" y="1331146"/>
            <a:ext cx="2319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Function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7330939" y="2870014"/>
            <a:ext cx="5318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Input and output features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7330939" y="2100580"/>
            <a:ext cx="3712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Basic principle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7330939" y="3682888"/>
            <a:ext cx="4650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Dismantling diagram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7330940" y="4466802"/>
            <a:ext cx="361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Circuit diagram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30939" y="5250716"/>
            <a:ext cx="2915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Component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276280" y="546540"/>
            <a:ext cx="540000" cy="540000"/>
            <a:chOff x="6263249" y="561270"/>
            <a:chExt cx="540000" cy="540000"/>
          </a:xfrm>
        </p:grpSpPr>
        <p:sp>
          <p:nvSpPr>
            <p:cNvPr id="16" name="椭圆 15"/>
            <p:cNvSpPr/>
            <p:nvPr/>
          </p:nvSpPr>
          <p:spPr>
            <a:xfrm>
              <a:off x="6263249" y="561270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178" y="671679"/>
              <a:ext cx="334499" cy="334499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6276427" y="1331146"/>
            <a:ext cx="540000" cy="540000"/>
            <a:chOff x="4806663" y="3682888"/>
            <a:chExt cx="540000" cy="540000"/>
          </a:xfrm>
        </p:grpSpPr>
        <p:sp>
          <p:nvSpPr>
            <p:cNvPr id="17" name="椭圆 16"/>
            <p:cNvSpPr/>
            <p:nvPr/>
          </p:nvSpPr>
          <p:spPr>
            <a:xfrm>
              <a:off x="4806663" y="3682888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515" y="3800488"/>
              <a:ext cx="304800" cy="304800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6276280" y="2117775"/>
            <a:ext cx="540000" cy="540000"/>
            <a:chOff x="5151208" y="2609932"/>
            <a:chExt cx="540000" cy="540000"/>
          </a:xfrm>
        </p:grpSpPr>
        <p:sp>
          <p:nvSpPr>
            <p:cNvPr id="18" name="椭圆 17"/>
            <p:cNvSpPr/>
            <p:nvPr/>
          </p:nvSpPr>
          <p:spPr>
            <a:xfrm>
              <a:off x="5151208" y="2609932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987" y="2723109"/>
              <a:ext cx="304800" cy="304800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6276280" y="2898974"/>
            <a:ext cx="540000" cy="540000"/>
            <a:chOff x="5118607" y="3410793"/>
            <a:chExt cx="540000" cy="540000"/>
          </a:xfrm>
        </p:grpSpPr>
        <p:sp>
          <p:nvSpPr>
            <p:cNvPr id="19" name="椭圆 18"/>
            <p:cNvSpPr/>
            <p:nvPr/>
          </p:nvSpPr>
          <p:spPr>
            <a:xfrm>
              <a:off x="5118607" y="3410793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711" y="3541645"/>
              <a:ext cx="304800" cy="3048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6302784" y="3689010"/>
            <a:ext cx="540000" cy="540000"/>
            <a:chOff x="5151208" y="4220500"/>
            <a:chExt cx="540000" cy="540000"/>
          </a:xfrm>
        </p:grpSpPr>
        <p:sp>
          <p:nvSpPr>
            <p:cNvPr id="20" name="椭圆 19"/>
            <p:cNvSpPr/>
            <p:nvPr/>
          </p:nvSpPr>
          <p:spPr>
            <a:xfrm>
              <a:off x="5151208" y="4220500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735" y="4338100"/>
              <a:ext cx="304800" cy="304800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6302784" y="4473616"/>
            <a:ext cx="540000" cy="540000"/>
            <a:chOff x="5164387" y="5030207"/>
            <a:chExt cx="540000" cy="540000"/>
          </a:xfrm>
        </p:grpSpPr>
        <p:sp>
          <p:nvSpPr>
            <p:cNvPr id="21" name="椭圆 20"/>
            <p:cNvSpPr/>
            <p:nvPr/>
          </p:nvSpPr>
          <p:spPr>
            <a:xfrm>
              <a:off x="5164387" y="5030207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987" y="5147807"/>
              <a:ext cx="304800" cy="304800"/>
            </a:xfrm>
            <a:prstGeom prst="rect">
              <a:avLst/>
            </a:prstGeom>
          </p:spPr>
        </p:pic>
      </p:grpSp>
      <p:grpSp>
        <p:nvGrpSpPr>
          <p:cNvPr id="47" name="组合 46"/>
          <p:cNvGrpSpPr/>
          <p:nvPr/>
        </p:nvGrpSpPr>
        <p:grpSpPr>
          <a:xfrm>
            <a:off x="6302784" y="5250716"/>
            <a:ext cx="540000" cy="540000"/>
            <a:chOff x="5164387" y="5835491"/>
            <a:chExt cx="540000" cy="540000"/>
          </a:xfrm>
        </p:grpSpPr>
        <p:sp>
          <p:nvSpPr>
            <p:cNvPr id="22" name="椭圆 21"/>
            <p:cNvSpPr/>
            <p:nvPr/>
          </p:nvSpPr>
          <p:spPr>
            <a:xfrm>
              <a:off x="5164387" y="5835491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239" y="5966343"/>
              <a:ext cx="304800" cy="304800"/>
            </a:xfrm>
            <a:prstGeom prst="rect">
              <a:avLst/>
            </a:prstGeom>
          </p:spPr>
        </p:pic>
      </p:grpSp>
      <p:sp>
        <p:nvSpPr>
          <p:cNvPr id="24" name="日期占位符 23">
            <a:extLst>
              <a:ext uri="{FF2B5EF4-FFF2-40B4-BE49-F238E27FC236}">
                <a16:creationId xmlns:a16="http://schemas.microsoft.com/office/drawing/2014/main" id="{B277D3E5-510A-48C9-B656-C3E40CC8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CEDFC-9F77-472D-A580-5B311AE46ABE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B154E6-B2FC-4BCC-B064-3E3FF09F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" y="1814685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64881" y="1816907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chemeClr val="bg1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226535" y="241041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226535" y="2998562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224200" y="3604014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55846" y="42040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47090" y="4830382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2489200" y="96056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Background information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B20382-544B-4C32-ADBD-DC096D4AED93}"/>
              </a:ext>
            </a:extLst>
          </p:cNvPr>
          <p:cNvSpPr txBox="1"/>
          <p:nvPr/>
        </p:nvSpPr>
        <p:spPr>
          <a:xfrm>
            <a:off x="2489200" y="2102399"/>
            <a:ext cx="61768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switching power supply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/>
              <a:t>modern electronic technology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/>
              <a:t>the switching time ratio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/>
              <a:t>stable output voltage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Characteristics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The future development</a:t>
            </a:r>
            <a:endParaRPr lang="zh-CN" altLang="en-US" sz="24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428BFFA-DD0F-4138-A3A1-689048F07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502" y="1727200"/>
            <a:ext cx="3403600" cy="3403600"/>
          </a:xfrm>
          <a:prstGeom prst="rect">
            <a:avLst/>
          </a:prstGeom>
        </p:spPr>
      </p:pic>
      <p:sp>
        <p:nvSpPr>
          <p:cNvPr id="27" name="灯片编号占位符 1">
            <a:extLst>
              <a:ext uri="{FF2B5EF4-FFF2-40B4-BE49-F238E27FC236}">
                <a16:creationId xmlns:a16="http://schemas.microsoft.com/office/drawing/2014/main" id="{DB0C1BF0-D146-4484-B425-C8F3DF5A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C74424CD-22D0-4823-B701-6AF4DE6434BD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" y="1814685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64881" y="1816907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chemeClr val="bg1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226535" y="241041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226535" y="2998562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224200" y="3604014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55846" y="42040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47090" y="4830382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2489199" y="960560"/>
            <a:ext cx="80803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The 87W Power Adapter for Mac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l="23869" t="10022" r="27436" b="6833"/>
          <a:stretch>
            <a:fillRect/>
          </a:stretch>
        </p:blipFill>
        <p:spPr>
          <a:xfrm>
            <a:off x="2489200" y="1604472"/>
            <a:ext cx="3773403" cy="42952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487" y="1580542"/>
            <a:ext cx="5318202" cy="25052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7487" y="4144896"/>
            <a:ext cx="2638811" cy="17525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6878" y="4144897"/>
            <a:ext cx="2638811" cy="1752544"/>
          </a:xfrm>
          <a:prstGeom prst="rect">
            <a:avLst/>
          </a:prstGeom>
        </p:spPr>
      </p:pic>
      <p:sp>
        <p:nvSpPr>
          <p:cNvPr id="28" name="灯片编号占位符 1">
            <a:extLst>
              <a:ext uri="{FF2B5EF4-FFF2-40B4-BE49-F238E27FC236}">
                <a16:creationId xmlns:a16="http://schemas.microsoft.com/office/drawing/2014/main" id="{08184A5E-63DB-48F1-8A04-603B1996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C74424CD-22D0-4823-B701-6AF4DE6434BD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268" y="3259815"/>
            <a:ext cx="4151931" cy="276795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" y="2416990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226535" y="241041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226535" y="2998562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224200" y="3604014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55846" y="42040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47090" y="4830382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2489199" y="456237"/>
            <a:ext cx="80803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Basic function</a:t>
            </a:r>
          </a:p>
        </p:txBody>
      </p:sp>
      <p:sp>
        <p:nvSpPr>
          <p:cNvPr id="26" name="矩形 25"/>
          <p:cNvSpPr/>
          <p:nvPr/>
        </p:nvSpPr>
        <p:spPr>
          <a:xfrm>
            <a:off x="2431012" y="1289038"/>
            <a:ext cx="8955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Charging the </a:t>
            </a:r>
            <a:r>
              <a:rPr lang="en-US" altLang="zh-CN" sz="24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Macbook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The input voltage, from 100V to 240V,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The input current, 1.5A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The frequency, from 50Hz to 60Hz. 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1012" y="3220230"/>
            <a:ext cx="4151931" cy="2767954"/>
          </a:xfrm>
          <a:prstGeom prst="rect">
            <a:avLst/>
          </a:prstGeom>
        </p:spPr>
      </p:pic>
      <p:sp>
        <p:nvSpPr>
          <p:cNvPr id="29" name="灯片编号占位符 1">
            <a:extLst>
              <a:ext uri="{FF2B5EF4-FFF2-40B4-BE49-F238E27FC236}">
                <a16:creationId xmlns:a16="http://schemas.microsoft.com/office/drawing/2014/main" id="{8FFB0DE9-C2D2-450D-9695-E7C3273B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C74424CD-22D0-4823-B701-6AF4DE6434BD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" y="3003167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39371" y="241150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226535" y="2998562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224200" y="3604014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55846" y="42040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47090" y="4830382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971437" y="495359"/>
            <a:ext cx="9339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Basic principle of switching power supply</a:t>
            </a:r>
          </a:p>
        </p:txBody>
      </p:sp>
      <p:pic>
        <p:nvPicPr>
          <p:cNvPr id="29" name="图片 28"/>
          <p:cNvPicPr/>
          <p:nvPr/>
        </p:nvPicPr>
        <p:blipFill>
          <a:blip r:embed="rId6"/>
          <a:srcRect r="24" b="9855"/>
          <a:stretch>
            <a:fillRect/>
          </a:stretch>
        </p:blipFill>
        <p:spPr>
          <a:xfrm>
            <a:off x="1790583" y="1405312"/>
            <a:ext cx="10012173" cy="40120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148840" y="1212215"/>
            <a:ext cx="1837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Rectifying filter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0410" y="1212215"/>
            <a:ext cx="1026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inverter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14365" y="1212215"/>
            <a:ext cx="3466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Switch voltage transformation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633845" y="3697605"/>
            <a:ext cx="3033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Voltage stabilizing control</a:t>
            </a:r>
          </a:p>
        </p:txBody>
      </p:sp>
      <p:sp>
        <p:nvSpPr>
          <p:cNvPr id="33" name="日期占位符 32">
            <a:extLst>
              <a:ext uri="{FF2B5EF4-FFF2-40B4-BE49-F238E27FC236}">
                <a16:creationId xmlns:a16="http://schemas.microsoft.com/office/drawing/2014/main" id="{D43E56FC-0F32-4216-A2FC-8826663E8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66CAF-0252-42EB-B7EC-09AA3E582753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C5D80B7C-0ADE-40C7-B338-F5028CC5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4" y="3617077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39371" y="241150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18883" y="2993119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54439" y="3640960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55846" y="42040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47090" y="4830382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971437" y="495359"/>
            <a:ext cx="9339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specific input and output features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098356" y="1605854"/>
          <a:ext cx="9954273" cy="4362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Document" r:id="rId7" imgW="5276215" imgH="1984375" progId="Word.Document.12">
                  <p:embed/>
                </p:oleObj>
              </mc:Choice>
              <mc:Fallback>
                <p:oleObj name="Document" r:id="rId7" imgW="5276215" imgH="1984375" progId="Word.Document.12">
                  <p:embed/>
                  <p:pic>
                    <p:nvPicPr>
                      <p:cNvPr id="0" name="图片 20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98356" y="1605854"/>
                        <a:ext cx="9954273" cy="4362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日期占位符 26">
            <a:extLst>
              <a:ext uri="{FF2B5EF4-FFF2-40B4-BE49-F238E27FC236}">
                <a16:creationId xmlns:a16="http://schemas.microsoft.com/office/drawing/2014/main" id="{74DB29D3-E87F-4972-B5D4-1A7F6A62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C73B-D6A6-4F87-91F0-BC3353A43F19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172699-3381-4DCB-B53A-86A21603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" y="4225246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39371" y="241150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18883" y="2993119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56435" y="3619985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-13050" y="42040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47090" y="4830382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971437" y="495359"/>
            <a:ext cx="9339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dismantling diagram</a:t>
            </a:r>
          </a:p>
        </p:txBody>
      </p:sp>
      <p:pic>
        <p:nvPicPr>
          <p:cNvPr id="25" name="图片 24" descr="https://img.mydigit.cn/forum/201906/14/105339wr4r3aaqqgqxea9r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49" y="1201705"/>
            <a:ext cx="6857951" cy="50541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501900" y="5172075"/>
            <a:ext cx="20008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Power Factor Correction</a:t>
            </a:r>
          </a:p>
        </p:txBody>
      </p:sp>
      <p:sp>
        <p:nvSpPr>
          <p:cNvPr id="28" name="日期占位符 27">
            <a:extLst>
              <a:ext uri="{FF2B5EF4-FFF2-40B4-BE49-F238E27FC236}">
                <a16:creationId xmlns:a16="http://schemas.microsoft.com/office/drawing/2014/main" id="{769E71FD-7400-4E41-A80E-83A2C044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8569-79E7-4E73-8402-AA87821A1F89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4DB440-3BD9-4D05-864F-5F86AC49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050" y="0"/>
            <a:ext cx="1638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0" y="517793"/>
            <a:ext cx="304843" cy="78132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971" y="517793"/>
            <a:ext cx="114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4970" y="960560"/>
            <a:ext cx="1140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Category</a:t>
            </a:r>
            <a:endParaRPr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1816907"/>
            <a:ext cx="386968" cy="38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2416990"/>
            <a:ext cx="386968" cy="386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017073"/>
            <a:ext cx="386968" cy="3869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3617156"/>
            <a:ext cx="386968" cy="3869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217239"/>
            <a:ext cx="386968" cy="3869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4817322"/>
            <a:ext cx="386968" cy="3869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33" y="5417405"/>
            <a:ext cx="386968" cy="3869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" y="4225246"/>
            <a:ext cx="1546086" cy="386966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-26890" y="1797194"/>
            <a:ext cx="180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Introduction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39371" y="2411509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function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118883" y="2993119"/>
            <a:ext cx="1312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principle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56435" y="3619985"/>
            <a:ext cx="124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features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1" name="TextBox 12"/>
          <p:cNvSpPr txBox="1"/>
          <p:nvPr/>
        </p:nvSpPr>
        <p:spPr>
          <a:xfrm>
            <a:off x="-13050" y="4204097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 err="1">
                <a:solidFill>
                  <a:srgbClr val="C00000"/>
                </a:solidFill>
                <a:ea typeface="+mn-ea"/>
                <a:cs typeface="+mn-ea"/>
                <a:sym typeface="+mn-lt"/>
              </a:rPr>
              <a:t>dismentling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347090" y="4830382"/>
            <a:ext cx="98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circuit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55846" y="53673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r>
              <a:rPr lang="en-US" altLang="zh-CN" b="1" dirty="0">
                <a:solidFill>
                  <a:srgbClr val="C00000"/>
                </a:solidFill>
                <a:ea typeface="+mn-ea"/>
                <a:cs typeface="+mn-ea"/>
                <a:sym typeface="+mn-lt"/>
              </a:rPr>
              <a:t>component</a:t>
            </a:r>
            <a:endParaRPr lang="zh-CN" altLang="en-US" b="1" dirty="0">
              <a:solidFill>
                <a:srgbClr val="C00000"/>
              </a:solidFill>
              <a:ea typeface="+mn-ea"/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-13050" y="6493688"/>
            <a:ext cx="946185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1" y="-82949"/>
            <a:ext cx="762000" cy="762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971437" y="495359"/>
            <a:ext cx="9339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dismantling diagram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157" y="1067084"/>
            <a:ext cx="6943643" cy="52955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73400" y="1228725"/>
            <a:ext cx="22948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Symmetric Multiprocessor System</a:t>
            </a:r>
          </a:p>
        </p:txBody>
      </p:sp>
      <p:sp>
        <p:nvSpPr>
          <p:cNvPr id="28" name="日期占位符 27">
            <a:extLst>
              <a:ext uri="{FF2B5EF4-FFF2-40B4-BE49-F238E27FC236}">
                <a16:creationId xmlns:a16="http://schemas.microsoft.com/office/drawing/2014/main" id="{32B1591A-03B0-479F-BBA6-89B7E6D1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91C2-0707-4230-977B-B8CEBC337527}" type="datetime1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302BDA-270A-4627-A23F-0D960D21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424CD-22D0-4823-B701-6AF4DE6434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341</Words>
  <Application>Microsoft Office PowerPoint</Application>
  <PresentationFormat>宽屏</PresentationFormat>
  <Paragraphs>218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等线</vt:lpstr>
      <vt:lpstr>微软雅黑</vt:lpstr>
      <vt:lpstr>Arial</vt:lpstr>
      <vt:lpstr>Britannic Bold</vt:lpstr>
      <vt:lpstr>Calibri</vt:lpstr>
      <vt:lpstr>Century Gothic</vt:lpstr>
      <vt:lpstr>Segoe UI</vt:lpstr>
      <vt:lpstr>Segoe UI Light</vt:lpstr>
      <vt:lpstr>Times New Roman</vt:lpstr>
      <vt:lpstr>Wingdings</vt:lpstr>
      <vt:lpstr>Office 主题​​</vt:lpstr>
      <vt:lpstr>1_OfficePLUS</vt:lpstr>
      <vt:lpstr>Document</vt:lpstr>
      <vt:lpstr>Power electronics device in ordinary life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Home</dc:creator>
  <cp:lastModifiedBy>佘 晓亮</cp:lastModifiedBy>
  <cp:revision>114</cp:revision>
  <dcterms:created xsi:type="dcterms:W3CDTF">2019-03-30T09:21:00Z</dcterms:created>
  <dcterms:modified xsi:type="dcterms:W3CDTF">2020-10-13T14:07:12Z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2019-04-12T04:41:57.5805946Z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e91f1fa6-ba2d-4e66-9d0b-ec4e2b7a90fa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2052-11.1.0.10069</vt:lpwstr>
  </property>
</Properties>
</file>